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5616575" cy="3816350"/>
  <p:notesSz cx="6794500" cy="9906000"/>
  <p:defaultTextStyle>
    <a:defPPr>
      <a:defRPr lang="en-US"/>
    </a:defPPr>
    <a:lvl1pPr marL="0" algn="l" defTabSz="5388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9443" algn="l" defTabSz="5388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38888" algn="l" defTabSz="5388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808332" algn="l" defTabSz="5388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77776" algn="l" defTabSz="5388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47220" algn="l" defTabSz="5388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616664" algn="l" defTabSz="5388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86108" algn="l" defTabSz="5388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155553" algn="l" defTabSz="5388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3">
          <p15:clr>
            <a:srgbClr val="A4A3A4"/>
          </p15:clr>
        </p15:guide>
        <p15:guide id="2" pos="17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8AC3"/>
    <a:srgbClr val="6BBAE8"/>
    <a:srgbClr val="6CB9E3"/>
    <a:srgbClr val="FCD27A"/>
    <a:srgbClr val="5F8BC2"/>
    <a:srgbClr val="608BC2"/>
    <a:srgbClr val="93C8E7"/>
    <a:srgbClr val="F0B23C"/>
    <a:srgbClr val="F2B03E"/>
    <a:srgbClr val="6DBA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>
      <p:cViewPr varScale="1">
        <p:scale>
          <a:sx n="209" d="100"/>
          <a:sy n="209" d="100"/>
        </p:scale>
        <p:origin x="1160" y="184"/>
      </p:cViewPr>
      <p:guideLst>
        <p:guide orient="horz" pos="1203"/>
        <p:guide pos="17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F8952-B4B7-4D61-B17D-CBB7D80AC9C2}" type="datetimeFigureOut">
              <a:rPr lang="en-AU" smtClean="0"/>
              <a:t>29/7/2022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163" y="742950"/>
            <a:ext cx="5464175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AFF89-831F-4718-B23B-2E0DE3FFDE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2237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467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3374" algn="l" defTabSz="9467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46746" algn="l" defTabSz="9467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20120" algn="l" defTabSz="9467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93493" algn="l" defTabSz="9467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66866" algn="l" defTabSz="9467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40240" algn="l" defTabSz="9467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13612" algn="l" defTabSz="9467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86986" algn="l" defTabSz="9467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5163" y="742950"/>
            <a:ext cx="5464175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AFF89-831F-4718-B23B-2E0DE3FFDE5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2239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244" y="1185544"/>
            <a:ext cx="4774088" cy="8180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488" y="2162600"/>
            <a:ext cx="3931603" cy="9752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9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38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08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77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4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16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86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55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C5D9-155F-4D46-889A-657252EC1C03}" type="datetimeFigureOut">
              <a:rPr lang="en-AU" smtClean="0"/>
              <a:pPr/>
              <a:t>29/7/2022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0458-351D-4D54-95CD-A3AC58796A8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948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C5D9-155F-4D46-889A-657252EC1C03}" type="datetimeFigureOut">
              <a:rPr lang="en-AU" smtClean="0"/>
              <a:pPr/>
              <a:t>29/7/2022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0458-351D-4D54-95CD-A3AC58796A8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592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73394" y="83925"/>
            <a:ext cx="736201" cy="17950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818" y="83925"/>
            <a:ext cx="2115966" cy="17950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C5D9-155F-4D46-889A-657252EC1C03}" type="datetimeFigureOut">
              <a:rPr lang="en-AU" smtClean="0"/>
              <a:pPr/>
              <a:t>29/7/2022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0458-351D-4D54-95CD-A3AC58796A8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767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C5D9-155F-4D46-889A-657252EC1C03}" type="datetimeFigureOut">
              <a:rPr lang="en-AU" smtClean="0"/>
              <a:pPr/>
              <a:t>29/7/2022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0458-351D-4D54-95CD-A3AC58796A8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247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71" y="2452358"/>
            <a:ext cx="4774088" cy="757970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3671" y="1617534"/>
            <a:ext cx="4774088" cy="834826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944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3888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80833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7777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4722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61666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8610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5555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C5D9-155F-4D46-889A-657252EC1C03}" type="datetimeFigureOut">
              <a:rPr lang="en-AU" smtClean="0"/>
              <a:pPr/>
              <a:t>29/7/2022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0458-351D-4D54-95CD-A3AC58796A8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629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818" y="491179"/>
            <a:ext cx="1425596" cy="1387844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83022" y="491179"/>
            <a:ext cx="1426572" cy="1387844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C5D9-155F-4D46-889A-657252EC1C03}" type="datetimeFigureOut">
              <a:rPr lang="en-AU" smtClean="0"/>
              <a:pPr/>
              <a:t>29/7/2022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0458-351D-4D54-95CD-A3AC58796A8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39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29" y="152833"/>
            <a:ext cx="5054917" cy="63605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830" y="854262"/>
            <a:ext cx="2481629" cy="356016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9443" indent="0">
              <a:buNone/>
              <a:defRPr sz="1100" b="1"/>
            </a:lvl2pPr>
            <a:lvl3pPr marL="538888" indent="0">
              <a:buNone/>
              <a:defRPr sz="1000" b="1"/>
            </a:lvl3pPr>
            <a:lvl4pPr marL="808332" indent="0">
              <a:buNone/>
              <a:defRPr sz="900" b="1"/>
            </a:lvl4pPr>
            <a:lvl5pPr marL="1077776" indent="0">
              <a:buNone/>
              <a:defRPr sz="900" b="1"/>
            </a:lvl5pPr>
            <a:lvl6pPr marL="1347220" indent="0">
              <a:buNone/>
              <a:defRPr sz="900" b="1"/>
            </a:lvl6pPr>
            <a:lvl7pPr marL="1616664" indent="0">
              <a:buNone/>
              <a:defRPr sz="900" b="1"/>
            </a:lvl7pPr>
            <a:lvl8pPr marL="1886108" indent="0">
              <a:buNone/>
              <a:defRPr sz="900" b="1"/>
            </a:lvl8pPr>
            <a:lvl9pPr marL="2155553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830" y="1210279"/>
            <a:ext cx="2481629" cy="2198819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53144" y="854262"/>
            <a:ext cx="2482604" cy="356016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9443" indent="0">
              <a:buNone/>
              <a:defRPr sz="1100" b="1"/>
            </a:lvl2pPr>
            <a:lvl3pPr marL="538888" indent="0">
              <a:buNone/>
              <a:defRPr sz="1000" b="1"/>
            </a:lvl3pPr>
            <a:lvl4pPr marL="808332" indent="0">
              <a:buNone/>
              <a:defRPr sz="900" b="1"/>
            </a:lvl4pPr>
            <a:lvl5pPr marL="1077776" indent="0">
              <a:buNone/>
              <a:defRPr sz="900" b="1"/>
            </a:lvl5pPr>
            <a:lvl6pPr marL="1347220" indent="0">
              <a:buNone/>
              <a:defRPr sz="900" b="1"/>
            </a:lvl6pPr>
            <a:lvl7pPr marL="1616664" indent="0">
              <a:buNone/>
              <a:defRPr sz="900" b="1"/>
            </a:lvl7pPr>
            <a:lvl8pPr marL="1886108" indent="0">
              <a:buNone/>
              <a:defRPr sz="900" b="1"/>
            </a:lvl8pPr>
            <a:lvl9pPr marL="2155553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53144" y="1210279"/>
            <a:ext cx="2482604" cy="2198819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C5D9-155F-4D46-889A-657252EC1C03}" type="datetimeFigureOut">
              <a:rPr lang="en-AU" smtClean="0"/>
              <a:pPr/>
              <a:t>29/7/2022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0458-351D-4D54-95CD-A3AC58796A8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526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C5D9-155F-4D46-889A-657252EC1C03}" type="datetimeFigureOut">
              <a:rPr lang="en-AU" smtClean="0"/>
              <a:pPr/>
              <a:t>29/7/2022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0458-351D-4D54-95CD-A3AC58796A8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42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C5D9-155F-4D46-889A-657252EC1C03}" type="datetimeFigureOut">
              <a:rPr lang="en-AU" smtClean="0"/>
              <a:pPr/>
              <a:t>29/7/2022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0458-351D-4D54-95CD-A3AC58796A8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663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30" y="151947"/>
            <a:ext cx="1847815" cy="64666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926" y="151949"/>
            <a:ext cx="3139821" cy="3257149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0830" y="798609"/>
            <a:ext cx="1847815" cy="2610489"/>
          </a:xfrm>
        </p:spPr>
        <p:txBody>
          <a:bodyPr/>
          <a:lstStyle>
            <a:lvl1pPr marL="0" indent="0">
              <a:buNone/>
              <a:defRPr sz="800"/>
            </a:lvl1pPr>
            <a:lvl2pPr marL="269443" indent="0">
              <a:buNone/>
              <a:defRPr sz="700"/>
            </a:lvl2pPr>
            <a:lvl3pPr marL="538888" indent="0">
              <a:buNone/>
              <a:defRPr sz="600"/>
            </a:lvl3pPr>
            <a:lvl4pPr marL="808332" indent="0">
              <a:buNone/>
              <a:defRPr sz="500"/>
            </a:lvl4pPr>
            <a:lvl5pPr marL="1077776" indent="0">
              <a:buNone/>
              <a:defRPr sz="500"/>
            </a:lvl5pPr>
            <a:lvl6pPr marL="1347220" indent="0">
              <a:buNone/>
              <a:defRPr sz="500"/>
            </a:lvl6pPr>
            <a:lvl7pPr marL="1616664" indent="0">
              <a:buNone/>
              <a:defRPr sz="500"/>
            </a:lvl7pPr>
            <a:lvl8pPr marL="1886108" indent="0">
              <a:buNone/>
              <a:defRPr sz="500"/>
            </a:lvl8pPr>
            <a:lvl9pPr marL="2155553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C5D9-155F-4D46-889A-657252EC1C03}" type="datetimeFigureOut">
              <a:rPr lang="en-AU" smtClean="0"/>
              <a:pPr/>
              <a:t>29/7/2022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0458-351D-4D54-95CD-A3AC58796A8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863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890" y="2671447"/>
            <a:ext cx="3369945" cy="315379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00890" y="340998"/>
            <a:ext cx="3369945" cy="2289810"/>
          </a:xfrm>
        </p:spPr>
        <p:txBody>
          <a:bodyPr/>
          <a:lstStyle>
            <a:lvl1pPr marL="0" indent="0">
              <a:buNone/>
              <a:defRPr sz="1900"/>
            </a:lvl1pPr>
            <a:lvl2pPr marL="269443" indent="0">
              <a:buNone/>
              <a:defRPr sz="1700"/>
            </a:lvl2pPr>
            <a:lvl3pPr marL="538888" indent="0">
              <a:buNone/>
              <a:defRPr sz="1400"/>
            </a:lvl3pPr>
            <a:lvl4pPr marL="808332" indent="0">
              <a:buNone/>
              <a:defRPr sz="1100"/>
            </a:lvl4pPr>
            <a:lvl5pPr marL="1077776" indent="0">
              <a:buNone/>
              <a:defRPr sz="1100"/>
            </a:lvl5pPr>
            <a:lvl6pPr marL="1347220" indent="0">
              <a:buNone/>
              <a:defRPr sz="1100"/>
            </a:lvl6pPr>
            <a:lvl7pPr marL="1616664" indent="0">
              <a:buNone/>
              <a:defRPr sz="1100"/>
            </a:lvl7pPr>
            <a:lvl8pPr marL="1886108" indent="0">
              <a:buNone/>
              <a:defRPr sz="1100"/>
            </a:lvl8pPr>
            <a:lvl9pPr marL="2155553" indent="0">
              <a:buNone/>
              <a:defRPr sz="11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0890" y="2986825"/>
            <a:ext cx="3369945" cy="447891"/>
          </a:xfrm>
        </p:spPr>
        <p:txBody>
          <a:bodyPr/>
          <a:lstStyle>
            <a:lvl1pPr marL="0" indent="0">
              <a:buNone/>
              <a:defRPr sz="800"/>
            </a:lvl1pPr>
            <a:lvl2pPr marL="269443" indent="0">
              <a:buNone/>
              <a:defRPr sz="700"/>
            </a:lvl2pPr>
            <a:lvl3pPr marL="538888" indent="0">
              <a:buNone/>
              <a:defRPr sz="600"/>
            </a:lvl3pPr>
            <a:lvl4pPr marL="808332" indent="0">
              <a:buNone/>
              <a:defRPr sz="500"/>
            </a:lvl4pPr>
            <a:lvl5pPr marL="1077776" indent="0">
              <a:buNone/>
              <a:defRPr sz="500"/>
            </a:lvl5pPr>
            <a:lvl6pPr marL="1347220" indent="0">
              <a:buNone/>
              <a:defRPr sz="500"/>
            </a:lvl6pPr>
            <a:lvl7pPr marL="1616664" indent="0">
              <a:buNone/>
              <a:defRPr sz="500"/>
            </a:lvl7pPr>
            <a:lvl8pPr marL="1886108" indent="0">
              <a:buNone/>
              <a:defRPr sz="500"/>
            </a:lvl8pPr>
            <a:lvl9pPr marL="2155553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C5D9-155F-4D46-889A-657252EC1C03}" type="datetimeFigureOut">
              <a:rPr lang="en-AU" smtClean="0"/>
              <a:pPr/>
              <a:t>29/7/2022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10458-351D-4D54-95CD-A3AC58796A8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407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829" y="152833"/>
            <a:ext cx="5054917" cy="636058"/>
          </a:xfrm>
          <a:prstGeom prst="rect">
            <a:avLst/>
          </a:prstGeom>
        </p:spPr>
        <p:txBody>
          <a:bodyPr vert="horz" lIns="53889" tIns="26945" rIns="53889" bIns="26945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829" y="890483"/>
            <a:ext cx="5054917" cy="2518614"/>
          </a:xfrm>
          <a:prstGeom prst="rect">
            <a:avLst/>
          </a:prstGeom>
        </p:spPr>
        <p:txBody>
          <a:bodyPr vert="horz" lIns="53889" tIns="26945" rIns="53889" bIns="2694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0831" y="3537193"/>
            <a:ext cx="1310534" cy="203185"/>
          </a:xfrm>
          <a:prstGeom prst="rect">
            <a:avLst/>
          </a:prstGeom>
        </p:spPr>
        <p:txBody>
          <a:bodyPr vert="horz" lIns="53889" tIns="26945" rIns="53889" bIns="26945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BC5D9-155F-4D46-889A-657252EC1C03}" type="datetimeFigureOut">
              <a:rPr lang="en-AU" smtClean="0"/>
              <a:pPr/>
              <a:t>29/7/2022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18997" y="3537193"/>
            <a:ext cx="1778582" cy="203185"/>
          </a:xfrm>
          <a:prstGeom prst="rect">
            <a:avLst/>
          </a:prstGeom>
        </p:spPr>
        <p:txBody>
          <a:bodyPr vert="horz" lIns="53889" tIns="26945" rIns="53889" bIns="26945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25214" y="3537193"/>
            <a:ext cx="1310534" cy="203185"/>
          </a:xfrm>
          <a:prstGeom prst="rect">
            <a:avLst/>
          </a:prstGeom>
        </p:spPr>
        <p:txBody>
          <a:bodyPr vert="horz" lIns="53889" tIns="26945" rIns="53889" bIns="26945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10458-351D-4D54-95CD-A3AC58796A8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01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38888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083" indent="-202083" algn="l" defTabSz="538888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37846" indent="-168402" algn="l" defTabSz="538888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73610" indent="-134722" algn="l" defTabSz="538888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43055" indent="-134722" algn="l" defTabSz="538888" rtl="0" eaLnBrk="1" latinLnBrk="0" hangingPunct="1">
        <a:spcBef>
          <a:spcPct val="200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12498" indent="-134722" algn="l" defTabSz="538888" rtl="0" eaLnBrk="1" latinLnBrk="0" hangingPunct="1">
        <a:spcBef>
          <a:spcPct val="20000"/>
        </a:spcBef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81942" indent="-134722" algn="l" defTabSz="538888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51387" indent="-134722" algn="l" defTabSz="538888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20830" indent="-134722" algn="l" defTabSz="538888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90274" indent="-134722" algn="l" defTabSz="538888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88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9443" algn="l" defTabSz="5388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38888" algn="l" defTabSz="5388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808332" algn="l" defTabSz="5388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77776" algn="l" defTabSz="5388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47220" algn="l" defTabSz="5388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16664" algn="l" defTabSz="5388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6108" algn="l" defTabSz="5388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55553" algn="l" defTabSz="5388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ircle: Hollow 1">
            <a:extLst>
              <a:ext uri="{FF2B5EF4-FFF2-40B4-BE49-F238E27FC236}">
                <a16:creationId xmlns:a16="http://schemas.microsoft.com/office/drawing/2014/main" id="{EEA919C4-4835-4BB8-997B-01CE083EF58A}"/>
              </a:ext>
            </a:extLst>
          </p:cNvPr>
          <p:cNvSpPr/>
          <p:nvPr/>
        </p:nvSpPr>
        <p:spPr>
          <a:xfrm>
            <a:off x="698503" y="93995"/>
            <a:ext cx="3960439" cy="3628359"/>
          </a:xfrm>
          <a:prstGeom prst="donut">
            <a:avLst>
              <a:gd name="adj" fmla="val 15916"/>
            </a:avLst>
          </a:prstGeom>
          <a:solidFill>
            <a:srgbClr val="608BC2">
              <a:alpha val="10000"/>
            </a:srgbClr>
          </a:solidFill>
          <a:ln>
            <a:solidFill>
              <a:srgbClr val="5F8BC2">
                <a:alpha val="1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D0F0AF-8610-44C4-9A20-83A32B16AD24}"/>
              </a:ext>
            </a:extLst>
          </p:cNvPr>
          <p:cNvSpPr/>
          <p:nvPr/>
        </p:nvSpPr>
        <p:spPr>
          <a:xfrm>
            <a:off x="2088207" y="30436"/>
            <a:ext cx="1224136" cy="11576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0" name="Rectangle 69"/>
          <p:cNvSpPr/>
          <p:nvPr/>
        </p:nvSpPr>
        <p:spPr>
          <a:xfrm>
            <a:off x="250207" y="2885551"/>
            <a:ext cx="2162303" cy="449103"/>
          </a:xfrm>
          <a:prstGeom prst="rect">
            <a:avLst/>
          </a:prstGeom>
          <a:solidFill>
            <a:srgbClr val="FAD37B"/>
          </a:solidFill>
          <a:ln w="88900" cap="sq">
            <a:noFill/>
            <a:miter lim="800000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lIns="23643" tIns="70930" rIns="23643" bIns="11822" rtlCol="0" anchor="t">
            <a:normAutofit/>
          </a:bodyPr>
          <a:lstStyle/>
          <a:p>
            <a:pPr indent="-73295">
              <a:lnSpc>
                <a:spcPts val="776"/>
              </a:lnSpc>
              <a:spcBef>
                <a:spcPts val="155"/>
              </a:spcBef>
              <a:buClr>
                <a:schemeClr val="accent1"/>
              </a:buClr>
              <a:buSzPct val="80000"/>
            </a:pPr>
            <a:endParaRPr lang="en-US" sz="800"/>
          </a:p>
        </p:txBody>
      </p:sp>
      <p:sp>
        <p:nvSpPr>
          <p:cNvPr id="77" name="TextBox 76"/>
          <p:cNvSpPr txBox="1"/>
          <p:nvPr/>
        </p:nvSpPr>
        <p:spPr>
          <a:xfrm>
            <a:off x="250612" y="2895281"/>
            <a:ext cx="2173123" cy="439373"/>
          </a:xfrm>
          <a:prstGeom prst="rect">
            <a:avLst/>
          </a:prstGeom>
          <a:noFill/>
        </p:spPr>
        <p:txBody>
          <a:bodyPr wrap="square" lIns="23643" tIns="11822" rIns="23643" bIns="11822" rtlCol="0">
            <a:spAutoFit/>
          </a:bodyPr>
          <a:lstStyle/>
          <a:p>
            <a:pPr algn="ctr"/>
            <a:r>
              <a:rPr lang="en-AU" sz="900" b="1" cap="all" dirty="0">
                <a:solidFill>
                  <a:srgbClr val="608BC2"/>
                </a:solidFill>
                <a:latin typeface="+mj-lt"/>
              </a:rPr>
              <a:t>An Australian and New Zealand initiative aiming to see type one become type none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38183" y="1357334"/>
            <a:ext cx="2150025" cy="1408869"/>
          </a:xfrm>
          <a:prstGeom prst="rect">
            <a:avLst/>
          </a:prstGeom>
          <a:noFill/>
        </p:spPr>
        <p:txBody>
          <a:bodyPr wrap="square" lIns="23643" tIns="11822" rIns="23643" bIns="11822" rtlCol="0">
            <a:spAutoFit/>
          </a:bodyPr>
          <a:lstStyle/>
          <a:p>
            <a:pPr algn="just">
              <a:spcBef>
                <a:spcPts val="800"/>
              </a:spcBef>
            </a:pPr>
            <a:r>
              <a:rPr lang="en-AU" sz="800" b="1" dirty="0">
                <a:solidFill>
                  <a:srgbClr val="608BC2"/>
                </a:solidFill>
                <a:latin typeface="+mj-lt"/>
              </a:rPr>
              <a:t>Type1</a:t>
            </a:r>
            <a:r>
              <a:rPr lang="en-AU" sz="800" b="1" dirty="0">
                <a:solidFill>
                  <a:srgbClr val="6DBAE8"/>
                </a:solidFill>
                <a:latin typeface="+mj-lt"/>
              </a:rPr>
              <a:t>Screen</a:t>
            </a:r>
            <a:r>
              <a:rPr lang="en-AU" sz="800" b="1" dirty="0">
                <a:solidFill>
                  <a:srgbClr val="F3B040"/>
                </a:solidFill>
                <a:latin typeface="+mj-lt"/>
              </a:rPr>
              <a:t> </a:t>
            </a:r>
            <a:r>
              <a:rPr lang="en-AU" sz="800" dirty="0">
                <a:latin typeface="+mj-lt"/>
              </a:rPr>
              <a:t>offers free screening for the early stages of type 1 diabetes. This is available to Australian and New Zealand residents aged over 2 years who have a relative with the condition. </a:t>
            </a:r>
          </a:p>
          <a:p>
            <a:pPr algn="just">
              <a:spcBef>
                <a:spcPts val="600"/>
              </a:spcBef>
            </a:pPr>
            <a:r>
              <a:rPr lang="en-AU" sz="800" dirty="0">
                <a:latin typeface="+mj-lt"/>
              </a:rPr>
              <a:t>People can perform a finger prick screen at home. If they test positive they are are monitored closely. If they progress to type 1 diabetes, we help them start insulin to avoid serious illness. </a:t>
            </a:r>
          </a:p>
          <a:p>
            <a:pPr algn="just">
              <a:spcBef>
                <a:spcPts val="600"/>
              </a:spcBef>
            </a:pPr>
            <a:r>
              <a:rPr lang="en-AU" sz="800" b="1" dirty="0">
                <a:solidFill>
                  <a:srgbClr val="608BC2"/>
                </a:solidFill>
              </a:rPr>
              <a:t>Type1</a:t>
            </a:r>
            <a:r>
              <a:rPr lang="en-AU" sz="800" b="1" dirty="0">
                <a:solidFill>
                  <a:srgbClr val="6DBAE8"/>
                </a:solidFill>
              </a:rPr>
              <a:t>Screen</a:t>
            </a:r>
            <a:r>
              <a:rPr lang="en-AU" sz="800" dirty="0">
                <a:latin typeface="+mj-lt"/>
              </a:rPr>
              <a:t> also offers opportunities to join clinical trials and other type 1 diabetes trials.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2583682" y="0"/>
            <a:ext cx="2105270" cy="3816349"/>
          </a:xfrm>
          <a:prstGeom prst="rect">
            <a:avLst/>
          </a:prstGeom>
          <a:solidFill>
            <a:srgbClr val="93C8E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643" tIns="11822" rIns="23643" bIns="11822" numCol="1" rtlCol="0" anchor="t" anchorCtr="0" compatLnSpc="1">
            <a:prstTxWarp prst="textNoShape">
              <a:avLst/>
            </a:prstTxWarp>
          </a:bodyPr>
          <a:lstStyle/>
          <a:p>
            <a:pPr defTabSz="1134971"/>
            <a:r>
              <a:rPr lang="en-AU" sz="800" dirty="0"/>
              <a:t> 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626078" y="479093"/>
            <a:ext cx="2025555" cy="1306039"/>
          </a:xfrm>
          <a:prstGeom prst="rect">
            <a:avLst/>
          </a:prstGeom>
          <a:solidFill>
            <a:srgbClr val="FCD27A"/>
          </a:solidFill>
          <a:ln w="88900" cap="sq">
            <a:noFill/>
            <a:miter lim="800000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lIns="23643" tIns="70930" rIns="23643" bIns="11822" rtlCol="0" anchor="t">
            <a:normAutofit/>
          </a:bodyPr>
          <a:lstStyle/>
          <a:p>
            <a:pPr indent="-73295">
              <a:lnSpc>
                <a:spcPts val="776"/>
              </a:lnSpc>
              <a:spcBef>
                <a:spcPts val="155"/>
              </a:spcBef>
              <a:buClr>
                <a:schemeClr val="accent1"/>
              </a:buClr>
              <a:buSzPct val="80000"/>
            </a:pPr>
            <a:endParaRPr lang="en-US" sz="800"/>
          </a:p>
        </p:txBody>
      </p:sp>
      <p:sp>
        <p:nvSpPr>
          <p:cNvPr id="68" name="TextBox 67"/>
          <p:cNvSpPr txBox="1"/>
          <p:nvPr/>
        </p:nvSpPr>
        <p:spPr>
          <a:xfrm>
            <a:off x="2579934" y="177896"/>
            <a:ext cx="2014777" cy="27698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29" tIns="45714" rIns="91429" bIns="45714" rtlCol="0">
            <a:spAutoFit/>
          </a:bodyPr>
          <a:lstStyle/>
          <a:p>
            <a:r>
              <a:rPr lang="en-AU" sz="1200" b="1" dirty="0">
                <a:solidFill>
                  <a:srgbClr val="608BC2"/>
                </a:solidFill>
                <a:latin typeface="Source Sans Pro Light" panose="020B0403030403020204" pitchFamily="34" charset="0"/>
                <a:ea typeface="Source Sans Pro ExtraLight" panose="020B0303030403020204" pitchFamily="34" charset="0"/>
              </a:rPr>
              <a:t>Eligibility criteria…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626078" y="511176"/>
            <a:ext cx="2014777" cy="124904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29" tIns="45714" rIns="91429" bIns="45714" rtlCol="0">
            <a:spAutoFit/>
          </a:bodyPr>
          <a:lstStyle/>
          <a:p>
            <a:pPr marL="206881" indent="-206881">
              <a:spcAft>
                <a:spcPts val="100"/>
              </a:spcAft>
              <a:buClr>
                <a:srgbClr val="608BC2"/>
              </a:buClr>
              <a:buSzPct val="150000"/>
              <a:buFont typeface="Wingdings"/>
              <a:buChar char="þ"/>
            </a:pPr>
            <a:r>
              <a:rPr lang="en-AU" sz="900" dirty="0">
                <a:latin typeface="+mj-lt"/>
                <a:sym typeface="Wingdings"/>
              </a:rPr>
              <a:t>Aged over 2 years</a:t>
            </a:r>
          </a:p>
          <a:p>
            <a:pPr algn="ctr">
              <a:spcAft>
                <a:spcPts val="100"/>
              </a:spcAft>
              <a:buClr>
                <a:srgbClr val="608BC2"/>
              </a:buClr>
              <a:buSzPct val="150000"/>
            </a:pPr>
            <a:endParaRPr lang="en-AU" sz="800" dirty="0">
              <a:latin typeface="+mj-lt"/>
              <a:sym typeface="Wingdings"/>
            </a:endParaRPr>
          </a:p>
          <a:p>
            <a:pPr algn="ctr">
              <a:spcAft>
                <a:spcPts val="100"/>
              </a:spcAft>
              <a:buClr>
                <a:srgbClr val="608BC2"/>
              </a:buClr>
              <a:buSzPct val="150000"/>
            </a:pPr>
            <a:r>
              <a:rPr lang="en-AU" sz="600" dirty="0">
                <a:latin typeface="+mj-lt"/>
                <a:sym typeface="Wingdings"/>
              </a:rPr>
              <a:t>AND</a:t>
            </a:r>
          </a:p>
          <a:p>
            <a:pPr algn="ctr">
              <a:spcAft>
                <a:spcPts val="100"/>
              </a:spcAft>
              <a:buClr>
                <a:srgbClr val="608BC2"/>
              </a:buClr>
              <a:buSzPct val="150000"/>
            </a:pPr>
            <a:endParaRPr lang="en-AU" sz="600" dirty="0">
              <a:latin typeface="+mj-lt"/>
              <a:sym typeface="Wingdings"/>
            </a:endParaRPr>
          </a:p>
          <a:p>
            <a:pPr marL="206881" indent="-206881">
              <a:spcAft>
                <a:spcPts val="100"/>
              </a:spcAft>
              <a:buClr>
                <a:srgbClr val="608BC2"/>
              </a:buClr>
              <a:buSzPct val="150000"/>
              <a:buFont typeface="Wingdings"/>
              <a:buChar char="þ"/>
            </a:pPr>
            <a:r>
              <a:rPr lang="en-AU" sz="900" dirty="0">
                <a:latin typeface="+mj-lt"/>
                <a:sym typeface="Wingdings"/>
              </a:rPr>
              <a:t>Live in Australia or New Zealand     </a:t>
            </a:r>
          </a:p>
          <a:p>
            <a:pPr algn="ctr">
              <a:spcAft>
                <a:spcPts val="100"/>
              </a:spcAft>
              <a:buClr>
                <a:srgbClr val="608BC2"/>
              </a:buClr>
              <a:buSzPct val="150000"/>
            </a:pPr>
            <a:endParaRPr lang="en-AU" sz="600" dirty="0">
              <a:latin typeface="+mj-lt"/>
              <a:sym typeface="Wingdings"/>
            </a:endParaRPr>
          </a:p>
          <a:p>
            <a:pPr algn="ctr">
              <a:spcAft>
                <a:spcPts val="100"/>
              </a:spcAft>
              <a:buClr>
                <a:srgbClr val="608BC2"/>
              </a:buClr>
              <a:buSzPct val="150000"/>
            </a:pPr>
            <a:r>
              <a:rPr lang="en-AU" sz="600" dirty="0">
                <a:latin typeface="+mj-lt"/>
                <a:sym typeface="Wingdings"/>
              </a:rPr>
              <a:t>AND</a:t>
            </a:r>
          </a:p>
          <a:p>
            <a:pPr algn="ctr">
              <a:spcAft>
                <a:spcPts val="100"/>
              </a:spcAft>
              <a:buClr>
                <a:srgbClr val="608BC2"/>
              </a:buClr>
              <a:buSzPct val="150000"/>
            </a:pPr>
            <a:endParaRPr lang="en-AU" sz="800" dirty="0">
              <a:latin typeface="+mj-lt"/>
              <a:sym typeface="Wingdings"/>
            </a:endParaRPr>
          </a:p>
          <a:p>
            <a:pPr marL="206881" indent="-206881">
              <a:spcAft>
                <a:spcPts val="100"/>
              </a:spcAft>
              <a:buClr>
                <a:srgbClr val="608BC2"/>
              </a:buClr>
              <a:buSzPct val="150000"/>
              <a:buFont typeface="Wingdings"/>
              <a:buChar char="þ"/>
            </a:pPr>
            <a:r>
              <a:rPr lang="en-AU" sz="850" dirty="0">
                <a:latin typeface="+mj-lt"/>
                <a:sym typeface="Wingdings"/>
              </a:rPr>
              <a:t>Have a relative with type 1 diabetes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658471" y="1922590"/>
            <a:ext cx="1326975" cy="208541"/>
          </a:xfrm>
          <a:prstGeom prst="rect">
            <a:avLst/>
          </a:prstGeom>
          <a:noFill/>
        </p:spPr>
        <p:txBody>
          <a:bodyPr wrap="square" lIns="23643" tIns="11822" rIns="23643" bIns="11822" rtlCol="0">
            <a:spAutoFit/>
          </a:bodyPr>
          <a:lstStyle/>
          <a:p>
            <a:pPr algn="l"/>
            <a:r>
              <a:rPr lang="en-AU" sz="1200" b="1" dirty="0">
                <a:solidFill>
                  <a:srgbClr val="608BC2"/>
                </a:solidFill>
                <a:latin typeface="Source Sans Pro Light" panose="020B0403030403020204" pitchFamily="34" charset="0"/>
              </a:rPr>
              <a:t>Find out more…</a:t>
            </a:r>
          </a:p>
        </p:txBody>
      </p:sp>
      <p:sp>
        <p:nvSpPr>
          <p:cNvPr id="81" name="Rectangle 29"/>
          <p:cNvSpPr>
            <a:spLocks noChangeArrowheads="1"/>
          </p:cNvSpPr>
          <p:nvPr/>
        </p:nvSpPr>
        <p:spPr bwMode="auto">
          <a:xfrm>
            <a:off x="2933348" y="2434371"/>
            <a:ext cx="1675139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236435"/>
            <a:r>
              <a:rPr lang="en-US" altLang="en-US" sz="800" dirty="0">
                <a:solidFill>
                  <a:schemeClr val="bg1"/>
                </a:solidFill>
                <a:latin typeface="+mn-lt"/>
              </a:rPr>
              <a:t>http://www.facebook.com/type1screen</a:t>
            </a:r>
          </a:p>
        </p:txBody>
      </p:sp>
      <p:sp>
        <p:nvSpPr>
          <p:cNvPr id="82" name="Oval 81"/>
          <p:cNvSpPr/>
          <p:nvPr/>
        </p:nvSpPr>
        <p:spPr bwMode="auto">
          <a:xfrm>
            <a:off x="2646553" y="2418480"/>
            <a:ext cx="179448" cy="179448"/>
          </a:xfrm>
          <a:prstGeom prst="ellipse">
            <a:avLst/>
          </a:prstGeom>
          <a:noFill/>
          <a:ln w="19050" cap="flat" cmpd="sng" algn="ctr">
            <a:solidFill>
              <a:srgbClr val="94C1C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35996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388906" fontAlgn="base">
              <a:spcBef>
                <a:spcPct val="0"/>
              </a:spcBef>
              <a:spcAft>
                <a:spcPct val="0"/>
              </a:spcAft>
            </a:pPr>
            <a:r>
              <a:rPr lang="en-AU" sz="1200" dirty="0">
                <a:solidFill>
                  <a:schemeClr val="bg1"/>
                </a:solidFill>
                <a:latin typeface="Facebook Letter Faces" pitchFamily="50" charset="0"/>
              </a:rPr>
              <a:t>f</a:t>
            </a:r>
            <a:endParaRPr lang="en-AU" sz="1100" dirty="0">
              <a:solidFill>
                <a:schemeClr val="bg1"/>
              </a:solidFill>
              <a:latin typeface="Facebook Letter Faces" pitchFamily="50" charset="0"/>
            </a:endParaRPr>
          </a:p>
        </p:txBody>
      </p:sp>
      <p:sp>
        <p:nvSpPr>
          <p:cNvPr id="83" name="Rectangle 29"/>
          <p:cNvSpPr>
            <a:spLocks noChangeArrowheads="1"/>
          </p:cNvSpPr>
          <p:nvPr/>
        </p:nvSpPr>
        <p:spPr bwMode="auto">
          <a:xfrm>
            <a:off x="2933348" y="2181444"/>
            <a:ext cx="1207062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236435"/>
            <a:r>
              <a:rPr lang="en-US" altLang="en-US" sz="800" dirty="0">
                <a:solidFill>
                  <a:schemeClr val="bg1"/>
                </a:solidFill>
                <a:latin typeface="+mj-lt"/>
              </a:rPr>
              <a:t>http://www.type1screen.org</a:t>
            </a:r>
          </a:p>
        </p:txBody>
      </p:sp>
      <p:sp>
        <p:nvSpPr>
          <p:cNvPr id="85" name="Oval 84"/>
          <p:cNvSpPr/>
          <p:nvPr/>
        </p:nvSpPr>
        <p:spPr bwMode="auto">
          <a:xfrm>
            <a:off x="2645784" y="2171568"/>
            <a:ext cx="179448" cy="179448"/>
          </a:xfrm>
          <a:prstGeom prst="ellipse">
            <a:avLst/>
          </a:prstGeom>
          <a:noFill/>
          <a:ln w="19050" cap="flat" cmpd="sng" algn="ctr">
            <a:solidFill>
              <a:srgbClr val="94C1C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388906" fontAlgn="base">
              <a:spcBef>
                <a:spcPct val="0"/>
              </a:spcBef>
              <a:spcAft>
                <a:spcPct val="0"/>
              </a:spcAft>
            </a:pPr>
            <a:r>
              <a:rPr lang="en-AU" sz="1100" dirty="0">
                <a:solidFill>
                  <a:schemeClr val="bg1"/>
                </a:solidFill>
                <a:latin typeface="Source Sans Pro Semibold" panose="020B0603030403020204" pitchFamily="34" charset="0"/>
                <a:sym typeface="Wingdings"/>
              </a:rPr>
              <a:t></a:t>
            </a:r>
            <a:endParaRPr lang="en-AU" sz="1100" dirty="0">
              <a:solidFill>
                <a:schemeClr val="bg1"/>
              </a:solidFill>
              <a:latin typeface="Source Sans Pro Semibold" panose="020B0603030403020204" pitchFamily="34" charset="0"/>
            </a:endParaRPr>
          </a:p>
        </p:txBody>
      </p:sp>
      <p:sp>
        <p:nvSpPr>
          <p:cNvPr id="87" name="Rectangle 29"/>
          <p:cNvSpPr>
            <a:spLocks noChangeArrowheads="1"/>
          </p:cNvSpPr>
          <p:nvPr/>
        </p:nvSpPr>
        <p:spPr bwMode="auto">
          <a:xfrm>
            <a:off x="2933349" y="2674452"/>
            <a:ext cx="1033937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236435"/>
            <a:r>
              <a:rPr lang="en-US" altLang="en-US" sz="800" dirty="0">
                <a:solidFill>
                  <a:schemeClr val="bg1"/>
                </a:solidFill>
                <a:latin typeface="+mj-lt"/>
              </a:rPr>
              <a:t>type1screen@mh.org.au</a:t>
            </a:r>
          </a:p>
        </p:txBody>
      </p:sp>
      <p:sp>
        <p:nvSpPr>
          <p:cNvPr id="88" name="AutoShape 3"/>
          <p:cNvSpPr>
            <a:spLocks noChangeAspect="1" noChangeArrowheads="1" noTextEdit="1"/>
          </p:cNvSpPr>
          <p:nvPr/>
        </p:nvSpPr>
        <p:spPr bwMode="auto">
          <a:xfrm>
            <a:off x="2658471" y="2824806"/>
            <a:ext cx="153047" cy="176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3643" tIns="11822" rIns="23643" bIns="11822" numCol="1" anchor="t" anchorCtr="0" compatLnSpc="1">
            <a:prstTxWarp prst="textNoShape">
              <a:avLst/>
            </a:prstTxWarp>
          </a:bodyPr>
          <a:lstStyle/>
          <a:p>
            <a:endParaRPr lang="en-AU" sz="800"/>
          </a:p>
        </p:txBody>
      </p:sp>
      <p:sp>
        <p:nvSpPr>
          <p:cNvPr id="89" name="Oval 88"/>
          <p:cNvSpPr/>
          <p:nvPr/>
        </p:nvSpPr>
        <p:spPr bwMode="auto">
          <a:xfrm>
            <a:off x="2645784" y="2658157"/>
            <a:ext cx="179448" cy="179448"/>
          </a:xfrm>
          <a:prstGeom prst="ellipse">
            <a:avLst/>
          </a:prstGeom>
          <a:noFill/>
          <a:ln w="19050" cap="flat" cmpd="sng" algn="ctr">
            <a:solidFill>
              <a:srgbClr val="94C1C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388906" fontAlgn="base">
              <a:spcBef>
                <a:spcPct val="0"/>
              </a:spcBef>
              <a:spcAft>
                <a:spcPct val="0"/>
              </a:spcAft>
            </a:pPr>
            <a:r>
              <a:rPr lang="en-AU" sz="800" dirty="0">
                <a:solidFill>
                  <a:schemeClr val="bg1"/>
                </a:solidFill>
                <a:latin typeface="Source Sans Pro Semibold" panose="020B0603030403020204" pitchFamily="34" charset="0"/>
                <a:sym typeface="Wingdings"/>
              </a:rPr>
              <a:t></a:t>
            </a:r>
            <a:endParaRPr kumimoji="0" lang="en-AU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Source Sans Pro Semibold" panose="020B0603030403020204" pitchFamily="34" charset="0"/>
            </a:endParaRPr>
          </a:p>
        </p:txBody>
      </p:sp>
      <p:sp>
        <p:nvSpPr>
          <p:cNvPr id="91" name="Rectangle 29"/>
          <p:cNvSpPr>
            <a:spLocks noChangeArrowheads="1"/>
          </p:cNvSpPr>
          <p:nvPr/>
        </p:nvSpPr>
        <p:spPr bwMode="auto">
          <a:xfrm>
            <a:off x="2943069" y="3169816"/>
            <a:ext cx="113653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236435"/>
            <a:r>
              <a:rPr lang="en-US" altLang="en-US" sz="800" dirty="0">
                <a:solidFill>
                  <a:schemeClr val="bg1"/>
                </a:solidFill>
                <a:latin typeface="+mj-lt"/>
              </a:rPr>
              <a:t>Melbourne: (03) 9342 7063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2648194" y="3169287"/>
            <a:ext cx="179448" cy="179448"/>
          </a:xfrm>
          <a:prstGeom prst="ellipse">
            <a:avLst/>
          </a:prstGeom>
          <a:noFill/>
          <a:ln w="19050" cap="flat" cmpd="sng" algn="ctr">
            <a:solidFill>
              <a:srgbClr val="94C1C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388906" fontAlgn="base">
              <a:spcBef>
                <a:spcPct val="0"/>
              </a:spcBef>
              <a:spcAft>
                <a:spcPct val="0"/>
              </a:spcAft>
            </a:pPr>
            <a:r>
              <a:rPr lang="en-AU" sz="900" dirty="0">
                <a:solidFill>
                  <a:schemeClr val="bg1"/>
                </a:solidFill>
                <a:latin typeface="Facebook Letter Faces" pitchFamily="50" charset="0"/>
                <a:sym typeface="Wingdings"/>
              </a:rPr>
              <a:t></a:t>
            </a:r>
            <a:endParaRPr lang="en-AU" sz="1100" dirty="0">
              <a:solidFill>
                <a:schemeClr val="bg1"/>
              </a:solidFill>
              <a:latin typeface="Facebook Letter Faces" pitchFamily="50" charset="0"/>
            </a:endParaRPr>
          </a:p>
        </p:txBody>
      </p:sp>
      <p:sp>
        <p:nvSpPr>
          <p:cNvPr id="95" name="AutoShape 3"/>
          <p:cNvSpPr>
            <a:spLocks noChangeAspect="1" noChangeArrowheads="1" noTextEdit="1"/>
          </p:cNvSpPr>
          <p:nvPr/>
        </p:nvSpPr>
        <p:spPr bwMode="auto">
          <a:xfrm>
            <a:off x="362377" y="138114"/>
            <a:ext cx="2155825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60" name="Group 59"/>
          <p:cNvGrpSpPr/>
          <p:nvPr/>
        </p:nvGrpSpPr>
        <p:grpSpPr>
          <a:xfrm>
            <a:off x="4907684" y="487347"/>
            <a:ext cx="461977" cy="2853564"/>
            <a:chOff x="4808542" y="439900"/>
            <a:chExt cx="461977" cy="2853564"/>
          </a:xfrm>
        </p:grpSpPr>
        <p:pic>
          <p:nvPicPr>
            <p:cNvPr id="131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662"/>
            <a:stretch/>
          </p:blipFill>
          <p:spPr bwMode="auto">
            <a:xfrm>
              <a:off x="4808542" y="2222407"/>
              <a:ext cx="461977" cy="502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2" name="Picture 3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3417"/>
            <a:stretch/>
          </p:blipFill>
          <p:spPr bwMode="auto">
            <a:xfrm>
              <a:off x="4814239" y="1643542"/>
              <a:ext cx="450582" cy="495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29" r="26673"/>
            <a:stretch/>
          </p:blipFill>
          <p:spPr bwMode="auto">
            <a:xfrm>
              <a:off x="4812674" y="439900"/>
              <a:ext cx="457845" cy="556156"/>
            </a:xfrm>
            <a:prstGeom prst="rect">
              <a:avLst/>
            </a:prstGeom>
          </p:spPr>
        </p:pic>
        <p:pic>
          <p:nvPicPr>
            <p:cNvPr id="134" name="Picture 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808542" y="2808333"/>
              <a:ext cx="456279" cy="485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5" name="Picture 6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943" b="17974"/>
            <a:stretch/>
          </p:blipFill>
          <p:spPr bwMode="auto">
            <a:xfrm>
              <a:off x="4814879" y="1067771"/>
              <a:ext cx="455640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" name="TextBox 70"/>
          <p:cNvSpPr txBox="1"/>
          <p:nvPr/>
        </p:nvSpPr>
        <p:spPr>
          <a:xfrm>
            <a:off x="238224" y="3467647"/>
            <a:ext cx="2186270" cy="146986"/>
          </a:xfrm>
          <a:prstGeom prst="rect">
            <a:avLst/>
          </a:prstGeom>
          <a:noFill/>
        </p:spPr>
        <p:txBody>
          <a:bodyPr wrap="square" lIns="23643" tIns="11822" rIns="23643" bIns="11822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AU" sz="800" b="1" dirty="0">
                <a:solidFill>
                  <a:srgbClr val="F0B23C"/>
                </a:solidFill>
                <a:latin typeface="Source Sans Pro Light" panose="020B0403030403020204" pitchFamily="34" charset="0"/>
              </a:rPr>
              <a:t>Supported by JDRF Australia and Melbourne Health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28A2AF-E64E-417B-A652-BA2D9BA26D8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5" y="146906"/>
            <a:ext cx="2421407" cy="1085317"/>
          </a:xfrm>
          <a:prstGeom prst="rect">
            <a:avLst/>
          </a:prstGeom>
          <a:solidFill>
            <a:schemeClr val="bg1">
              <a:alpha val="6000"/>
            </a:schemeClr>
          </a:solidFill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35331E2B-6DFF-4A77-BF62-C0DE2469709C}"/>
              </a:ext>
            </a:extLst>
          </p:cNvPr>
          <p:cNvSpPr txBox="1"/>
          <p:nvPr/>
        </p:nvSpPr>
        <p:spPr>
          <a:xfrm>
            <a:off x="2581808" y="3470350"/>
            <a:ext cx="2109018" cy="208541"/>
          </a:xfrm>
          <a:prstGeom prst="rect">
            <a:avLst/>
          </a:prstGeom>
          <a:noFill/>
        </p:spPr>
        <p:txBody>
          <a:bodyPr wrap="square" lIns="23643" tIns="11822" rIns="23643" bIns="11822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AU" sz="600" b="1" dirty="0">
                <a:solidFill>
                  <a:srgbClr val="FCD27A"/>
                </a:solidFill>
                <a:latin typeface="Source Sans Pro Light" panose="020B0403030403020204" pitchFamily="34" charset="0"/>
              </a:rPr>
              <a:t>This study has been approved by the Melbourne Health Human Research Ethics Committee HREC/54606/MH-2019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16945" y="2895493"/>
            <a:ext cx="243861" cy="219475"/>
          </a:xfrm>
          <a:prstGeom prst="rect">
            <a:avLst/>
          </a:prstGeom>
        </p:spPr>
      </p:pic>
      <p:sp>
        <p:nvSpPr>
          <p:cNvPr id="34" name="Rectangle 29"/>
          <p:cNvSpPr>
            <a:spLocks noChangeArrowheads="1"/>
          </p:cNvSpPr>
          <p:nvPr/>
        </p:nvSpPr>
        <p:spPr bwMode="auto">
          <a:xfrm>
            <a:off x="2933349" y="2919578"/>
            <a:ext cx="1090042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236435"/>
            <a:r>
              <a:rPr lang="en-US" altLang="en-US" sz="800" dirty="0">
                <a:solidFill>
                  <a:schemeClr val="bg1"/>
                </a:solidFill>
                <a:latin typeface="+mj-lt"/>
              </a:rPr>
              <a:t>T1Screen@auckland.ac.nz</a:t>
            </a:r>
          </a:p>
        </p:txBody>
      </p:sp>
    </p:spTree>
    <p:extLst>
      <p:ext uri="{BB962C8B-B14F-4D97-AF65-F5344CB8AC3E}">
        <p14:creationId xmlns:p14="http://schemas.microsoft.com/office/powerpoint/2010/main" val="1363597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6FFC95E-CEF6-D1B1-4853-7AABE09BD5BA}"/>
              </a:ext>
            </a:extLst>
          </p:cNvPr>
          <p:cNvSpPr txBox="1"/>
          <p:nvPr/>
        </p:nvSpPr>
        <p:spPr>
          <a:xfrm>
            <a:off x="518845" y="2220941"/>
            <a:ext cx="14441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Register online</a:t>
            </a:r>
          </a:p>
          <a:p>
            <a:r>
              <a:rPr lang="en-US" sz="1400" dirty="0"/>
              <a:t>* Test at home</a:t>
            </a:r>
          </a:p>
          <a:p>
            <a:r>
              <a:rPr lang="en-US" sz="1400" dirty="0"/>
              <a:t>* Diagnose early</a:t>
            </a:r>
          </a:p>
          <a:p>
            <a:r>
              <a:rPr lang="en-US" sz="1400" dirty="0"/>
              <a:t>* Delay disease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32F2A1-F02B-10AF-8FBE-8D9ED8CB58D8}"/>
              </a:ext>
            </a:extLst>
          </p:cNvPr>
          <p:cNvSpPr txBox="1"/>
          <p:nvPr/>
        </p:nvSpPr>
        <p:spPr>
          <a:xfrm>
            <a:off x="518845" y="1447098"/>
            <a:ext cx="3053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Finger prick screening for</a:t>
            </a:r>
          </a:p>
          <a:p>
            <a:r>
              <a:rPr lang="en-US" sz="1800" dirty="0"/>
              <a:t>type 1 diabetes families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AFF1D9-6825-2A79-5C9E-6289FB1C4E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45" y="455526"/>
            <a:ext cx="2016422" cy="903796"/>
          </a:xfrm>
          <a:prstGeom prst="rect">
            <a:avLst/>
          </a:prstGeom>
          <a:solidFill>
            <a:schemeClr val="bg1">
              <a:alpha val="6000"/>
            </a:schemeClr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0080C28-5801-FDA3-68EB-67453E6588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852" y="1763040"/>
            <a:ext cx="1351064" cy="13879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9E436E2-63D1-6F6A-5413-FD9C39753E51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3" r="22023" b="16182"/>
          <a:stretch/>
        </p:blipFill>
        <p:spPr bwMode="auto">
          <a:xfrm>
            <a:off x="4536479" y="456317"/>
            <a:ext cx="630984" cy="12711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CE5174C-1A79-30C9-1606-7F7AD4973815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86" t="17391" r="39098" b="2174"/>
          <a:stretch/>
        </p:blipFill>
        <p:spPr bwMode="auto">
          <a:xfrm>
            <a:off x="3729671" y="456317"/>
            <a:ext cx="630984" cy="12655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860B4C4-F89E-B2F2-D569-D7BDE2045EB1}"/>
              </a:ext>
            </a:extLst>
          </p:cNvPr>
          <p:cNvSpPr txBox="1"/>
          <p:nvPr/>
        </p:nvSpPr>
        <p:spPr>
          <a:xfrm>
            <a:off x="3872643" y="3075461"/>
            <a:ext cx="1149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5F8AC3"/>
                </a:solidFill>
              </a:rPr>
              <a:t>Scan to register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A57D40-37A4-48BE-06A7-C055349D1BC5}"/>
              </a:ext>
            </a:extLst>
          </p:cNvPr>
          <p:cNvSpPr txBox="1"/>
          <p:nvPr/>
        </p:nvSpPr>
        <p:spPr>
          <a:xfrm>
            <a:off x="0" y="3447018"/>
            <a:ext cx="5616575" cy="369332"/>
          </a:xfrm>
          <a:prstGeom prst="rect">
            <a:avLst/>
          </a:prstGeom>
          <a:solidFill>
            <a:srgbClr val="6CB9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type1screen@mh.org.au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A57D40-37A4-48BE-06A7-C055349D1BC5}"/>
              </a:ext>
            </a:extLst>
          </p:cNvPr>
          <p:cNvSpPr txBox="1"/>
          <p:nvPr/>
        </p:nvSpPr>
        <p:spPr>
          <a:xfrm>
            <a:off x="0" y="0"/>
            <a:ext cx="5616575" cy="369332"/>
          </a:xfrm>
          <a:prstGeom prst="rect">
            <a:avLst/>
          </a:prstGeom>
          <a:solidFill>
            <a:srgbClr val="6CB9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www.type1screen.org</a:t>
            </a:r>
          </a:p>
        </p:txBody>
      </p:sp>
    </p:spTree>
    <p:extLst>
      <p:ext uri="{BB962C8B-B14F-4D97-AF65-F5344CB8AC3E}">
        <p14:creationId xmlns:p14="http://schemas.microsoft.com/office/powerpoint/2010/main" val="1072576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2051</TotalTime>
  <Words>231</Words>
  <Application>Microsoft Macintosh PowerPoint</Application>
  <PresentationFormat>Custom</PresentationFormat>
  <Paragraphs>37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Facebook Letter Faces</vt:lpstr>
      <vt:lpstr>Source Sans Pro Light</vt:lpstr>
      <vt:lpstr>Source Sans Pro Semibold</vt:lpstr>
      <vt:lpstr>Wingdings</vt:lpstr>
      <vt:lpstr>Office Theme</vt:lpstr>
      <vt:lpstr>PowerPoint Presentation</vt:lpstr>
      <vt:lpstr>PowerPoint Presentation</vt:lpstr>
    </vt:vector>
  </TitlesOfParts>
  <Company>The University of Adelaide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a1157902</dc:creator>
  <cp:lastModifiedBy>Candice Hall</cp:lastModifiedBy>
  <cp:revision>99</cp:revision>
  <cp:lastPrinted>2014-09-15T02:13:06Z</cp:lastPrinted>
  <dcterms:created xsi:type="dcterms:W3CDTF">2014-09-15T00:08:59Z</dcterms:created>
  <dcterms:modified xsi:type="dcterms:W3CDTF">2022-07-29T04:37:55Z</dcterms:modified>
</cp:coreProperties>
</file>